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8" r:id="rId3"/>
    <p:sldId id="271" r:id="rId4"/>
    <p:sldId id="274" r:id="rId5"/>
    <p:sldId id="272" r:id="rId6"/>
    <p:sldId id="275" r:id="rId7"/>
    <p:sldId id="276" r:id="rId8"/>
    <p:sldId id="277" r:id="rId9"/>
    <p:sldId id="279" r:id="rId10"/>
    <p:sldId id="280" r:id="rId11"/>
    <p:sldId id="282" r:id="rId12"/>
    <p:sldId id="283" r:id="rId13"/>
    <p:sldId id="285" r:id="rId14"/>
    <p:sldId id="284" r:id="rId15"/>
    <p:sldId id="290" r:id="rId16"/>
    <p:sldId id="288" r:id="rId17"/>
    <p:sldId id="286" r:id="rId18"/>
    <p:sldId id="287" r:id="rId19"/>
    <p:sldId id="291" r:id="rId20"/>
    <p:sldId id="292" r:id="rId21"/>
    <p:sldId id="294" r:id="rId22"/>
    <p:sldId id="293" r:id="rId23"/>
    <p:sldId id="295" r:id="rId24"/>
    <p:sldId id="296" r:id="rId25"/>
    <p:sldId id="299" r:id="rId26"/>
    <p:sldId id="298" r:id="rId27"/>
    <p:sldId id="297" r:id="rId28"/>
    <p:sldId id="301" r:id="rId29"/>
    <p:sldId id="302" r:id="rId30"/>
    <p:sldId id="303" r:id="rId31"/>
    <p:sldId id="304" r:id="rId32"/>
    <p:sldId id="305" r:id="rId33"/>
    <p:sldId id="306" r:id="rId34"/>
    <p:sldId id="347" r:id="rId35"/>
    <p:sldId id="307" r:id="rId36"/>
    <p:sldId id="308" r:id="rId37"/>
    <p:sldId id="309" r:id="rId38"/>
    <p:sldId id="310" r:id="rId39"/>
    <p:sldId id="311" r:id="rId40"/>
    <p:sldId id="312" r:id="rId41"/>
    <p:sldId id="318" r:id="rId42"/>
    <p:sldId id="314" r:id="rId43"/>
    <p:sldId id="315" r:id="rId44"/>
    <p:sldId id="316" r:id="rId45"/>
    <p:sldId id="317" r:id="rId46"/>
    <p:sldId id="313" r:id="rId47"/>
    <p:sldId id="319" r:id="rId48"/>
    <p:sldId id="320" r:id="rId49"/>
    <p:sldId id="323" r:id="rId50"/>
    <p:sldId id="321" r:id="rId51"/>
    <p:sldId id="324" r:id="rId52"/>
    <p:sldId id="358" r:id="rId53"/>
    <p:sldId id="326" r:id="rId54"/>
    <p:sldId id="328" r:id="rId55"/>
    <p:sldId id="325" r:id="rId56"/>
    <p:sldId id="329" r:id="rId57"/>
    <p:sldId id="331" r:id="rId58"/>
    <p:sldId id="344" r:id="rId59"/>
    <p:sldId id="345" r:id="rId60"/>
    <p:sldId id="349" r:id="rId61"/>
    <p:sldId id="348" r:id="rId62"/>
    <p:sldId id="333" r:id="rId63"/>
    <p:sldId id="337" r:id="rId64"/>
    <p:sldId id="339" r:id="rId65"/>
    <p:sldId id="340" r:id="rId66"/>
    <p:sldId id="341" r:id="rId67"/>
    <p:sldId id="342" r:id="rId68"/>
    <p:sldId id="338" r:id="rId69"/>
    <p:sldId id="343" r:id="rId70"/>
    <p:sldId id="351" r:id="rId71"/>
    <p:sldId id="346" r:id="rId72"/>
    <p:sldId id="354" r:id="rId73"/>
    <p:sldId id="355" r:id="rId74"/>
    <p:sldId id="356" r:id="rId75"/>
    <p:sldId id="352" r:id="rId76"/>
    <p:sldId id="281" r:id="rId77"/>
    <p:sldId id="35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8"/>
            <p14:sldId id="271"/>
            <p14:sldId id="274"/>
            <p14:sldId id="272"/>
            <p14:sldId id="275"/>
            <p14:sldId id="276"/>
            <p14:sldId id="277"/>
          </p14:sldIdLst>
        </p14:section>
        <p14:section name="Core Guidelines" id="{8E7A3A52-0BC6-4D54-8BE0-2675825F02B0}">
          <p14:sldIdLst>
            <p14:sldId id="279"/>
            <p14:sldId id="280"/>
            <p14:sldId id="282"/>
            <p14:sldId id="283"/>
            <p14:sldId id="285"/>
            <p14:sldId id="284"/>
            <p14:sldId id="290"/>
            <p14:sldId id="288"/>
            <p14:sldId id="286"/>
            <p14:sldId id="287"/>
            <p14:sldId id="291"/>
            <p14:sldId id="292"/>
            <p14:sldId id="294"/>
            <p14:sldId id="293"/>
            <p14:sldId id="295"/>
            <p14:sldId id="296"/>
          </p14:sldIdLst>
        </p14:section>
        <p14:section name="Break" id="{C89E104F-B84C-43B5-8498-129AF8FD90B1}">
          <p14:sldIdLst>
            <p14:sldId id="299"/>
            <p14:sldId id="298"/>
          </p14:sldIdLst>
        </p14:section>
        <p14:section name="string_view array_view" id="{BA017221-F47B-4BE7-A7DC-C23460D67D3F}">
          <p14:sldIdLst>
            <p14:sldId id="297"/>
            <p14:sldId id="301"/>
            <p14:sldId id="302"/>
            <p14:sldId id="303"/>
            <p14:sldId id="304"/>
            <p14:sldId id="305"/>
            <p14:sldId id="306"/>
            <p14:sldId id="347"/>
          </p14:sldIdLst>
        </p14:section>
        <p14:section name="Ranges" id="{F59BF79B-F187-49C8-8D7F-FB1A40012A7B}">
          <p14:sldIdLst>
            <p14:sldId id="307"/>
            <p14:sldId id="308"/>
            <p14:sldId id="309"/>
            <p14:sldId id="310"/>
            <p14:sldId id="311"/>
            <p14:sldId id="312"/>
            <p14:sldId id="318"/>
          </p14:sldIdLst>
        </p14:section>
        <p14:section name="SG14" id="{874D02FF-EC02-4D76-A369-7455C8306ECA}">
          <p14:sldIdLst>
            <p14:sldId id="314"/>
            <p14:sldId id="315"/>
            <p14:sldId id="316"/>
            <p14:sldId id="317"/>
            <p14:sldId id="313"/>
            <p14:sldId id="319"/>
            <p14:sldId id="320"/>
            <p14:sldId id="323"/>
            <p14:sldId id="321"/>
            <p14:sldId id="324"/>
            <p14:sldId id="358"/>
          </p14:sldIdLst>
        </p14:section>
        <p14:section name="Declarative Control Flow" id="{0D70B626-BAE9-4AAC-B58E-985992C7AFA7}">
          <p14:sldIdLst>
            <p14:sldId id="326"/>
            <p14:sldId id="328"/>
            <p14:sldId id="325"/>
            <p14:sldId id="329"/>
            <p14:sldId id="331"/>
            <p14:sldId id="344"/>
            <p14:sldId id="345"/>
            <p14:sldId id="349"/>
            <p14:sldId id="348"/>
          </p14:sldIdLst>
        </p14:section>
        <p14:section name="Coroutine" id="{63EAC23A-AFEC-43A8-AC33-6953232B3896}">
          <p14:sldIdLst>
            <p14:sldId id="333"/>
            <p14:sldId id="337"/>
            <p14:sldId id="339"/>
            <p14:sldId id="340"/>
            <p14:sldId id="341"/>
            <p14:sldId id="342"/>
            <p14:sldId id="338"/>
          </p14:sldIdLst>
        </p14:section>
        <p14:section name="Lock Free" id="{C830055D-32A8-4329-9613-2937D3DB14B5}">
          <p14:sldIdLst>
            <p14:sldId id="343"/>
          </p14:sldIdLst>
        </p14:section>
        <p14:section name="Benchmarks" id="{7E147169-25EC-415C-8548-1C2815E46280}">
          <p14:sldIdLst>
            <p14:sldId id="351"/>
          </p14:sldIdLst>
        </p14:section>
        <p14:section name="cpp17" id="{4B9D54EC-720C-4683-ADB1-4D5F75B7B19A}">
          <p14:sldIdLst>
            <p14:sldId id="346"/>
            <p14:sldId id="354"/>
            <p14:sldId id="355"/>
            <p14:sldId id="356"/>
          </p14:sldIdLst>
        </p14:section>
        <p14:section name="The End" id="{C4725A82-52F8-4D79-B524-DD030B45F350}">
          <p14:sldIdLst>
            <p14:sldId id="352"/>
            <p14:sldId id="281"/>
          </p14:sldIdLst>
        </p14:section>
        <p14:section name="Questions" id="{8540AA83-3C6E-4AC5-8BE0-FE265A0E633F}">
          <p14:sldIdLst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6" y="5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March 2016, by </a:t>
            </a:r>
            <a:r>
              <a:rPr lang="en-US" sz="2000" dirty="0" err="1" smtClean="0"/>
              <a:t>Stéphane</a:t>
            </a:r>
            <a:r>
              <a:rPr lang="en-US" sz="2000" dirty="0" smtClean="0"/>
              <a:t> </a:t>
            </a:r>
            <a:r>
              <a:rPr lang="en-US" sz="2000" dirty="0"/>
              <a:t>Molina</a:t>
            </a:r>
            <a:endParaRPr lang="en-US" sz="20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problem and the opportunity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r>
              <a:rPr lang="en-US" dirty="0" smtClean="0"/>
              <a:t>“What is good modern C++”</a:t>
            </a:r>
          </a:p>
          <a:p>
            <a:pPr lvl="1"/>
            <a:r>
              <a:rPr lang="en-US" dirty="0" smtClean="0"/>
              <a:t>Many people want to write “Modern C++”</a:t>
            </a:r>
          </a:p>
          <a:p>
            <a:pPr lvl="1"/>
            <a:r>
              <a:rPr lang="en-US" dirty="0" smtClean="0"/>
              <a:t>Resources that explain how to write good code are uncommon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have a great modern language</a:t>
            </a:r>
          </a:p>
          <a:p>
            <a:pPr lvl="1"/>
            <a:r>
              <a:rPr lang="en-US" dirty="0" smtClean="0"/>
              <a:t>C++11 (good) / 14 (better) / 17 (even better! (we hope))</a:t>
            </a:r>
          </a:p>
          <a:p>
            <a:pPr lvl="1"/>
            <a:r>
              <a:rPr lang="en-US" dirty="0" smtClean="0"/>
              <a:t>Technical specifications</a:t>
            </a:r>
          </a:p>
          <a:p>
            <a:pPr lvl="1"/>
            <a:r>
              <a:rPr lang="en-US" dirty="0" smtClean="0"/>
              <a:t>Easier to read / write / maintain</a:t>
            </a:r>
          </a:p>
          <a:p>
            <a:pPr lvl="1"/>
            <a:r>
              <a:rPr lang="en-US" dirty="0" smtClean="0"/>
              <a:t>Runs faster</a:t>
            </a:r>
          </a:p>
          <a:p>
            <a:pPr lvl="1"/>
            <a:r>
              <a:rPr lang="en-US" dirty="0" smtClean="0"/>
              <a:t>Can express more than older C++ (with less code)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074" name="Picture 2" descr="https://upload.wikimedia.org/wikipedia/commons/5/5e/Stroustrup_kent_st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83" y="2072355"/>
            <a:ext cx="2254058" cy="33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problem and the opportunity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people</a:t>
            </a:r>
          </a:p>
          <a:p>
            <a:pPr lvl="1"/>
            <a:r>
              <a:rPr lang="en-US" dirty="0" smtClean="0"/>
              <a:t>Use C++ in archaic or foreign style</a:t>
            </a:r>
          </a:p>
          <a:p>
            <a:pPr lvl="1"/>
            <a:r>
              <a:rPr lang="en-US" dirty="0" smtClean="0"/>
              <a:t>Get lost in details</a:t>
            </a:r>
          </a:p>
          <a:p>
            <a:pPr lvl="1"/>
            <a:r>
              <a:rPr lang="en-US" dirty="0" smtClean="0"/>
              <a:t>Are obsessed with language-technical details</a:t>
            </a:r>
          </a:p>
          <a:p>
            <a:pPr lvl="1"/>
            <a:endParaRPr lang="en-US" dirty="0"/>
          </a:p>
          <a:p>
            <a:r>
              <a:rPr lang="en-US" dirty="0" smtClean="0"/>
              <a:t>“Within C++ is a smaller, simpler, safer language struggling to get out”</a:t>
            </a:r>
          </a:p>
          <a:p>
            <a:pPr lvl="1"/>
            <a:r>
              <a:rPr lang="en-US" dirty="0" smtClean="0"/>
              <a:t>Code can be simpler</a:t>
            </a:r>
          </a:p>
          <a:p>
            <a:pPr lvl="2"/>
            <a:r>
              <a:rPr lang="en-US" dirty="0" smtClean="0"/>
              <a:t>As efficient</a:t>
            </a:r>
          </a:p>
          <a:p>
            <a:pPr lvl="2"/>
            <a:r>
              <a:rPr lang="en-US" dirty="0" smtClean="0"/>
              <a:t>As expressive</a:t>
            </a:r>
          </a:p>
          <a:p>
            <a:pPr lvl="1"/>
            <a:r>
              <a:rPr lang="en-US" dirty="0" smtClean="0"/>
              <a:t>Without inventing a new language</a:t>
            </a:r>
          </a:p>
          <a:p>
            <a:pPr lvl="1"/>
            <a:r>
              <a:rPr lang="en-US" dirty="0" smtClean="0"/>
              <a:t>100% compatibility – compile with current compilers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150" y="740838"/>
            <a:ext cx="2533650" cy="2943225"/>
          </a:xfrm>
          <a:prstGeom prst="rect">
            <a:avLst/>
          </a:prstGeom>
        </p:spPr>
      </p:pic>
      <p:pic>
        <p:nvPicPr>
          <p:cNvPr id="5124" name="Picture 4" descr="https://raw.githubusercontent.com/dwyl/repo-badges/master/highresPNGs/build-pa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84" y="5327374"/>
            <a:ext cx="2273116" cy="4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 smaller, simpler C++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</a:p>
          <a:p>
            <a:pPr lvl="1"/>
            <a:r>
              <a:rPr lang="en-US" dirty="0" smtClean="0"/>
              <a:t>Supported by a “Guidelines Support Library” (</a:t>
            </a:r>
            <a:r>
              <a:rPr lang="en-US" b="1" dirty="0" smtClean="0"/>
              <a:t>GSL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Supported by analysis tools</a:t>
            </a:r>
          </a:p>
          <a:p>
            <a:r>
              <a:rPr lang="en-US" dirty="0" smtClean="0"/>
              <a:t>Don’t sacrifice</a:t>
            </a:r>
          </a:p>
          <a:p>
            <a:pPr lvl="1"/>
            <a:r>
              <a:rPr lang="en-US" dirty="0" smtClean="0"/>
              <a:t>Generality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Portability across platforms</a:t>
            </a:r>
            <a:endParaRPr lang="en-US" dirty="0"/>
          </a:p>
        </p:txBody>
      </p:sp>
      <p:pic>
        <p:nvPicPr>
          <p:cNvPr id="4098" name="Picture 2" descr="https://image.spreadshirtmedia.net/image-server/v1/designs/16221504,width=178,height=178,version=1415653281/I-Love-C++-%5BDeveloper-/-Geek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09" y="2581274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not GSL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focus on</a:t>
            </a:r>
          </a:p>
          <a:p>
            <a:pPr lvl="1"/>
            <a:r>
              <a:rPr lang="en-US" dirty="0" smtClean="0"/>
              <a:t>“Layout and naming”</a:t>
            </a:r>
          </a:p>
          <a:p>
            <a:pPr lvl="1"/>
            <a:r>
              <a:rPr lang="en-US" dirty="0" smtClean="0"/>
              <a:t>Not on programming principle</a:t>
            </a:r>
          </a:p>
          <a:p>
            <a:r>
              <a:rPr lang="en-US" dirty="0" smtClean="0"/>
              <a:t>Rules are full of bad advice</a:t>
            </a:r>
          </a:p>
          <a:p>
            <a:pPr lvl="1"/>
            <a:r>
              <a:rPr lang="en-US" dirty="0" smtClean="0"/>
              <a:t>Write C / C with classes / pseudo-Java</a:t>
            </a:r>
          </a:p>
          <a:p>
            <a:pPr lvl="1"/>
            <a:r>
              <a:rPr lang="en-US" dirty="0" smtClean="0"/>
              <a:t>Outdated</a:t>
            </a:r>
          </a:p>
          <a:p>
            <a:pPr lvl="1"/>
            <a:r>
              <a:rPr lang="en-US" dirty="0" smtClean="0"/>
              <a:t>Not understood by their users</a:t>
            </a:r>
          </a:p>
          <a:p>
            <a:pPr lvl="1"/>
            <a:r>
              <a:rPr lang="en-US" dirty="0" smtClean="0"/>
              <a:t>Platform / compiler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 descr="http://i.imgur.com/vOWAAU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3" y="2451576"/>
            <a:ext cx="5518612" cy="25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GSL goals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good set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1"/>
            <a:r>
              <a:rPr lang="en-US" dirty="0" smtClean="0"/>
              <a:t>Browsable</a:t>
            </a:r>
          </a:p>
          <a:p>
            <a:pPr lvl="1"/>
            <a:r>
              <a:rPr lang="en-US" dirty="0" smtClean="0"/>
              <a:t>Supported by tools (from many sources)</a:t>
            </a:r>
          </a:p>
          <a:p>
            <a:pPr lvl="1"/>
            <a:r>
              <a:rPr lang="en-US" dirty="0" smtClean="0"/>
              <a:t>Suitable for gradual adoptions</a:t>
            </a:r>
          </a:p>
          <a:p>
            <a:r>
              <a:rPr lang="en-US" dirty="0" smtClean="0"/>
              <a:t>For </a:t>
            </a:r>
            <a:r>
              <a:rPr lang="en-US" dirty="0"/>
              <a:t>m</a:t>
            </a:r>
            <a:r>
              <a:rPr lang="en-US" dirty="0" smtClean="0"/>
              <a:t>odern C++</a:t>
            </a:r>
          </a:p>
          <a:p>
            <a:r>
              <a:rPr lang="en-US" dirty="0" smtClean="0"/>
              <a:t>Prescriptive</a:t>
            </a:r>
          </a:p>
          <a:p>
            <a:pPr lvl="1"/>
            <a:r>
              <a:rPr lang="en-US" dirty="0" smtClean="0"/>
              <a:t>Not punitive</a:t>
            </a:r>
          </a:p>
          <a:p>
            <a:pPr lvl="1"/>
            <a:r>
              <a:rPr lang="en-US" dirty="0" smtClean="0"/>
              <a:t>Provide guidance</a:t>
            </a:r>
          </a:p>
          <a:p>
            <a:pPr lvl="2"/>
            <a:r>
              <a:rPr lang="en-US" dirty="0" smtClean="0"/>
              <a:t>Tell what to do, in what situation, and why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39" y="1526181"/>
            <a:ext cx="4649732" cy="49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(github.com/</a:t>
            </a:r>
            <a:r>
              <a:rPr lang="en-US" sz="3600" dirty="0" err="1"/>
              <a:t>isocpp</a:t>
            </a:r>
            <a:r>
              <a:rPr lang="en-US" sz="3600" dirty="0"/>
              <a:t>/</a:t>
            </a:r>
            <a:r>
              <a:rPr lang="en-US" sz="3600" dirty="0" err="1"/>
              <a:t>CppCoreGuidelines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are focused on higher-level issues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Resource management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management</a:t>
            </a:r>
          </a:p>
          <a:p>
            <a:pPr lvl="1"/>
            <a:r>
              <a:rPr lang="en-US" dirty="0" smtClean="0"/>
              <a:t>Templates</a:t>
            </a:r>
          </a:p>
          <a:p>
            <a:pPr lvl="1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Parallelism</a:t>
            </a:r>
          </a:p>
          <a:p>
            <a:pPr lvl="2"/>
            <a:r>
              <a:rPr lang="en-US" dirty="0" smtClean="0"/>
              <a:t>Lock Free</a:t>
            </a:r>
          </a:p>
          <a:p>
            <a:pPr lvl="2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7" y="1825625"/>
            <a:ext cx="5484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20" y="1825625"/>
            <a:ext cx="7081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Extend language with a few abstractions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the STL</a:t>
            </a:r>
          </a:p>
          <a:p>
            <a:r>
              <a:rPr lang="en-US" dirty="0" smtClean="0"/>
              <a:t>Add a small library (GSL)</a:t>
            </a:r>
          </a:p>
          <a:p>
            <a:pPr lvl="1"/>
            <a:r>
              <a:rPr lang="en-US" dirty="0" smtClean="0"/>
              <a:t>No new language features (concepts, networking, …)</a:t>
            </a:r>
          </a:p>
          <a:p>
            <a:pPr lvl="1"/>
            <a:r>
              <a:rPr lang="en-US" dirty="0" smtClean="0"/>
              <a:t>Support the set of the core guidelines</a:t>
            </a:r>
          </a:p>
          <a:p>
            <a:pPr lvl="1"/>
            <a:r>
              <a:rPr lang="en-US" dirty="0" smtClean="0"/>
              <a:t>Design to be extremely lightweight (zero-overhead)</a:t>
            </a:r>
          </a:p>
          <a:p>
            <a:pPr lvl="1"/>
            <a:r>
              <a:rPr lang="en-US" dirty="0" smtClean="0"/>
              <a:t>Some of the features might become part of the Standard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44" y="4486936"/>
            <a:ext cx="3337311" cy="21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Ensure </a:t>
            </a:r>
            <a:r>
              <a:rPr lang="en-GB" dirty="0"/>
              <a:t>that no pointer outlives the object it points </a:t>
            </a:r>
            <a:r>
              <a:rPr lang="en-GB" dirty="0" smtClean="0"/>
              <a:t>to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Mark </a:t>
            </a:r>
            <a:r>
              <a:rPr lang="en-GB" dirty="0"/>
              <a:t>an owning T*: owner&lt;T*&gt;</a:t>
            </a:r>
          </a:p>
          <a:p>
            <a:pPr lvl="1"/>
            <a:r>
              <a:rPr lang="en-GB" dirty="0" smtClean="0"/>
              <a:t>Initial </a:t>
            </a:r>
            <a:r>
              <a:rPr lang="en-GB" dirty="0"/>
              <a:t>idea</a:t>
            </a:r>
          </a:p>
          <a:p>
            <a:pPr lvl="1"/>
            <a:r>
              <a:rPr lang="en-GB" dirty="0" smtClean="0"/>
              <a:t>owner&lt;T</a:t>
            </a:r>
            <a:r>
              <a:rPr lang="en-GB" dirty="0"/>
              <a:t>*&gt; would hold a T* and an “owner bit”</a:t>
            </a:r>
          </a:p>
          <a:p>
            <a:pPr lvl="1"/>
            <a:r>
              <a:rPr lang="en-GB" dirty="0" smtClean="0"/>
              <a:t>Costly</a:t>
            </a:r>
            <a:r>
              <a:rPr lang="en-GB" dirty="0"/>
              <a:t>: bit manipulation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45" y="2408051"/>
            <a:ext cx="3440928" cy="17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pic>
        <p:nvPicPr>
          <p:cNvPr id="7" name="Picture 2" descr="https://scontent-hkg3-1.xx.fbcdn.net/hphotos-xat1/t31.0-8/11231112_415458045318221_65060308985782785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 </a:t>
            </a:r>
            <a:r>
              <a:rPr lang="en-GB" dirty="0"/>
              <a:t>our GSL owner is</a:t>
            </a:r>
          </a:p>
          <a:p>
            <a:pPr lvl="1"/>
            <a:r>
              <a:rPr lang="en-GB" sz="2200" dirty="0" smtClean="0"/>
              <a:t>A </a:t>
            </a:r>
            <a:r>
              <a:rPr lang="en-GB" sz="2200" dirty="0"/>
              <a:t>handle for static analysis</a:t>
            </a:r>
          </a:p>
          <a:p>
            <a:pPr lvl="1"/>
            <a:r>
              <a:rPr lang="en-GB" sz="2200" dirty="0" smtClean="0"/>
              <a:t>Documentation</a:t>
            </a:r>
            <a:endParaRPr lang="en-GB" sz="2200" dirty="0"/>
          </a:p>
          <a:p>
            <a:pPr lvl="1"/>
            <a:r>
              <a:rPr lang="en-GB" sz="2200" dirty="0" smtClean="0"/>
              <a:t>Not </a:t>
            </a:r>
            <a:r>
              <a:rPr lang="en-GB" sz="2200" dirty="0"/>
              <a:t>a type with it’s own operations</a:t>
            </a:r>
          </a:p>
          <a:p>
            <a:pPr lvl="1"/>
            <a:r>
              <a:rPr lang="en-GB" sz="2200" dirty="0" smtClean="0"/>
              <a:t>Cost </a:t>
            </a:r>
            <a:r>
              <a:rPr lang="en-GB" sz="2200" dirty="0"/>
              <a:t>free: No run-time cost (time or space)</a:t>
            </a:r>
          </a:p>
          <a:p>
            <a:pPr lvl="1"/>
            <a:r>
              <a:rPr lang="en-GB" sz="2200" dirty="0" smtClean="0"/>
              <a:t>template &lt;</a:t>
            </a:r>
            <a:r>
              <a:rPr lang="en-GB" sz="2200" dirty="0" err="1" smtClean="0"/>
              <a:t>typename</a:t>
            </a:r>
            <a:r>
              <a:rPr lang="en-GB" sz="2200" dirty="0" smtClean="0"/>
              <a:t> </a:t>
            </a:r>
            <a:r>
              <a:rPr lang="en-GB" sz="2200" dirty="0"/>
              <a:t>T&gt; </a:t>
            </a:r>
            <a:r>
              <a:rPr lang="en-GB" sz="2200" dirty="0" smtClean="0"/>
              <a:t>using owner </a:t>
            </a:r>
            <a:r>
              <a:rPr lang="en-GB" sz="2200" dirty="0"/>
              <a:t>= T;</a:t>
            </a:r>
            <a:endParaRPr lang="en-US" sz="22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7" y="4167560"/>
            <a:ext cx="35147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C++14… by default</a:t>
            </a:r>
            <a:endParaRPr lang="en-US" b="1" u="sng" dirty="0"/>
          </a:p>
        </p:txBody>
      </p:sp>
      <p:pic>
        <p:nvPicPr>
          <p:cNvPr id="2050" name="Picture 2" descr="https://msdnshared.blob.core.windows.net/media/MSDNBlogsFS/prod.evol.blogs.msdn.com/CommunityServer.Blogs.Components.WeblogFiles/00/00/00/65/69/2352.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01" y="1690688"/>
            <a:ext cx="65422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erbsutter.files.wordpress.com/2012/02/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6" y="2950914"/>
            <a:ext cx="2377460" cy="1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devexpress.com/Newsletter/2015-07-Visual-Studio/visual-studio-2015-logo-h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91" y="4720867"/>
            <a:ext cx="1885949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25" y="1825625"/>
            <a:ext cx="7976150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06" y="4662005"/>
            <a:ext cx="5428736" cy="15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849" y="1825625"/>
            <a:ext cx="7484301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8" y="3844212"/>
            <a:ext cx="3722914" cy="1847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6" y="3844212"/>
            <a:ext cx="5428736" cy="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274" y="1825625"/>
            <a:ext cx="783545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19" y="4077626"/>
            <a:ext cx="5428736" cy="1514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51" y="4835105"/>
            <a:ext cx="5428736" cy="2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5122" name="Picture 2" descr="https://scontent-hkg3-1.xx.fbcdn.net/hphotos-xtp1/t31.0-8/11222203_415447781985914_7014931118294846545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4098" name="Picture 2" descr="https://scontent-hkg3-1.xx.fbcdn.net/hphotos-xpt1/t31.0-8/12109873_415445708652788_5730634752729913821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/>
              <a:t>Evolving </a:t>
            </a:r>
            <a:r>
              <a:rPr lang="en-US" sz="3600" b="1" u="sng" dirty="0" err="1" smtClean="0"/>
              <a:t>array_view</a:t>
            </a:r>
            <a:r>
              <a:rPr lang="en-US" sz="3600" b="1" u="sng" dirty="0" smtClean="0"/>
              <a:t> for safer code</a:t>
            </a:r>
            <a:endParaRPr lang="en-US" sz="3600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81" y="1825625"/>
            <a:ext cx="7835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ValueType</a:t>
            </a:r>
            <a:r>
              <a:rPr lang="en-US" b="1" u="sng" dirty="0" smtClean="0"/>
              <a:t>, Extents…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view over a contiguous range of elements with a known length</a:t>
            </a:r>
          </a:p>
          <a:p>
            <a:pPr lvl="1"/>
            <a:r>
              <a:rPr lang="en-US" dirty="0" smtClean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pPr lvl="1"/>
            <a:r>
              <a:rPr lang="en-US" dirty="0" smtClean="0"/>
              <a:t>Can replace any pointers that point to more than one object</a:t>
            </a:r>
          </a:p>
          <a:p>
            <a:pPr lvl="2"/>
            <a:r>
              <a:rPr lang="en-US" dirty="0" smtClean="0"/>
              <a:t>Ensure that unsafe type conversions are prevented</a:t>
            </a:r>
          </a:p>
          <a:p>
            <a:pPr lvl="2"/>
            <a:r>
              <a:rPr lang="en-US" dirty="0" smtClean="0"/>
              <a:t>Enforce bounds-safety, prevent dangling</a:t>
            </a:r>
          </a:p>
          <a:p>
            <a:r>
              <a:rPr lang="en-US" dirty="0" smtClean="0"/>
              <a:t>Length can be fixed at compile time or specified at runtime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&gt; av1 = ...; // seq. of </a:t>
            </a:r>
            <a:r>
              <a:rPr lang="en-GB" dirty="0" err="1"/>
              <a:t>ints</a:t>
            </a:r>
            <a:r>
              <a:rPr lang="en-GB" dirty="0"/>
              <a:t> with dynamic length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</a:t>
            </a:r>
            <a:r>
              <a:rPr lang="en-GB" dirty="0" err="1"/>
              <a:t>dynamic_range</a:t>
            </a:r>
            <a:r>
              <a:rPr lang="en-GB" dirty="0"/>
              <a:t>&gt; av2 = ...; // same as above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10&gt; av3 = ...; // sequence of exactly 10 </a:t>
            </a:r>
            <a:r>
              <a:rPr lang="en-GB" dirty="0" err="1"/>
              <a:t>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Safety Features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53431"/>
            <a:ext cx="99822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Main conferences in </a:t>
            </a:r>
            <a:r>
              <a:rPr lang="en-US" b="1" u="sng" dirty="0" smtClean="0"/>
              <a:t>2013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 </a:t>
            </a:r>
            <a:r>
              <a:rPr lang="en-US" dirty="0" err="1" smtClean="0"/>
              <a:t>BoostCon</a:t>
            </a:r>
            <a:endParaRPr lang="en-US" dirty="0" smtClean="0"/>
          </a:p>
          <a:p>
            <a:pPr lvl="1"/>
            <a:r>
              <a:rPr lang="en-US" dirty="0" smtClean="0"/>
              <a:t>Every March since 2007</a:t>
            </a:r>
          </a:p>
          <a:p>
            <a:pPr lvl="1"/>
            <a:r>
              <a:rPr lang="en-US" dirty="0" smtClean="0"/>
              <a:t>Aspen</a:t>
            </a:r>
            <a:r>
              <a:rPr lang="en-US" dirty="0"/>
              <a:t>, Colorado</a:t>
            </a:r>
          </a:p>
          <a:p>
            <a:pPr lvl="2"/>
            <a:r>
              <a:rPr lang="en-US" dirty="0"/>
              <a:t>Middle of nowhere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days </a:t>
            </a:r>
            <a:r>
              <a:rPr lang="en-US" dirty="0" smtClean="0"/>
              <a:t>event</a:t>
            </a:r>
          </a:p>
          <a:p>
            <a:pPr lvl="2"/>
            <a:r>
              <a:rPr lang="en-US" dirty="0"/>
              <a:t>Boost oriented </a:t>
            </a:r>
            <a:r>
              <a:rPr lang="en-US" dirty="0" smtClean="0"/>
              <a:t>presentations</a:t>
            </a:r>
            <a:endParaRPr lang="en-US" dirty="0"/>
          </a:p>
          <a:p>
            <a:pPr lvl="1"/>
            <a:r>
              <a:rPr lang="en-US" dirty="0"/>
              <a:t>150+ </a:t>
            </a:r>
            <a:r>
              <a:rPr lang="en-US" dirty="0" smtClean="0"/>
              <a:t>attendees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 December since 2012</a:t>
            </a:r>
          </a:p>
          <a:p>
            <a:pPr lvl="1"/>
            <a:r>
              <a:rPr lang="en-US" dirty="0" smtClean="0"/>
              <a:t>Berlin</a:t>
            </a:r>
            <a:r>
              <a:rPr lang="en-US" dirty="0"/>
              <a:t>, </a:t>
            </a:r>
            <a:r>
              <a:rPr lang="en-US" dirty="0" smtClean="0"/>
              <a:t>Germany</a:t>
            </a:r>
            <a:endParaRPr lang="en-US" dirty="0"/>
          </a:p>
          <a:p>
            <a:pPr lvl="1"/>
            <a:r>
              <a:rPr lang="en-US" dirty="0"/>
              <a:t>2 days </a:t>
            </a:r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450</a:t>
            </a:r>
            <a:r>
              <a:rPr lang="en-US" dirty="0"/>
              <a:t>+ </a:t>
            </a:r>
            <a:r>
              <a:rPr lang="en-US" dirty="0" smtClean="0"/>
              <a:t>attendees</a:t>
            </a:r>
            <a:endParaRPr lang="en-US" dirty="0"/>
          </a:p>
        </p:txBody>
      </p:sp>
      <p:pic>
        <p:nvPicPr>
          <p:cNvPr id="2050" name="Picture 2" descr="cpp_Now.png (963×52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0084"/>
            <a:ext cx="1738023" cy="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eting_C.jpg (300×16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7370"/>
            <a:ext cx="1396117" cy="7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0922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31" y="1870354"/>
            <a:ext cx="3695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CharType</a:t>
            </a:r>
            <a:r>
              <a:rPr lang="en-US" b="1" u="sng" dirty="0" smtClean="0"/>
              <a:t>, Extent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</a:t>
            </a:r>
            <a:r>
              <a:rPr lang="en-US" dirty="0" err="1" smtClean="0"/>
              <a:t>gcc</a:t>
            </a:r>
            <a:r>
              <a:rPr lang="en-US" dirty="0" smtClean="0"/>
              <a:t> (experimental)</a:t>
            </a:r>
          </a:p>
          <a:p>
            <a:r>
              <a:rPr lang="en-US" dirty="0" smtClean="0"/>
              <a:t>A view of contiguous range of elements with a known length</a:t>
            </a:r>
          </a:p>
          <a:p>
            <a:pPr lvl="1"/>
            <a:r>
              <a:rPr lang="en-US" dirty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r>
              <a:rPr lang="en-US" dirty="0" smtClean="0"/>
              <a:t>Just an alias for </a:t>
            </a:r>
            <a:r>
              <a:rPr lang="en-US" dirty="0" err="1" smtClean="0"/>
              <a:t>array_view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4349364"/>
            <a:ext cx="6607054" cy="4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550" y="2443956"/>
            <a:ext cx="5172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Performance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target: zero overhead</a:t>
            </a:r>
          </a:p>
          <a:p>
            <a:pPr lvl="1"/>
            <a:r>
              <a:rPr lang="en-GB" dirty="0"/>
              <a:t>When compared to </a:t>
            </a:r>
            <a:r>
              <a:rPr lang="en-GB" dirty="0" smtClean="0"/>
              <a:t>pointer + length </a:t>
            </a:r>
            <a:r>
              <a:rPr lang="en-GB" dirty="0"/>
              <a:t>code that has </a:t>
            </a:r>
            <a:r>
              <a:rPr lang="en-GB" b="1" dirty="0"/>
              <a:t>equivalent checks</a:t>
            </a:r>
            <a:r>
              <a:rPr lang="en-GB" dirty="0"/>
              <a:t> and ensures </a:t>
            </a:r>
            <a:r>
              <a:rPr lang="en-GB" dirty="0" smtClean="0"/>
              <a:t>safety</a:t>
            </a:r>
          </a:p>
          <a:p>
            <a:pPr lvl="1"/>
            <a:r>
              <a:rPr lang="en-GB" dirty="0" smtClean="0"/>
              <a:t>Compared to unsafe code – some overhead, but as low as low as possible</a:t>
            </a:r>
          </a:p>
          <a:p>
            <a:r>
              <a:rPr lang="en-GB" dirty="0" smtClean="0"/>
              <a:t>Optimization can leverage guarantees provided by type system</a:t>
            </a:r>
          </a:p>
          <a:p>
            <a:pPr lvl="1"/>
            <a:r>
              <a:rPr lang="en-GB" dirty="0" smtClean="0"/>
              <a:t>Make it clear to the compiler you are a simple, safe type</a:t>
            </a:r>
          </a:p>
          <a:p>
            <a:r>
              <a:rPr lang="en-GB" dirty="0" smtClean="0"/>
              <a:t>Very likely to be shipped with C++17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4098" name="Picture 2" descr="https://scontent-hkg3-1.xx.fbcdn.net/hphotos-xpa1/t31.0-8/12045631_10153809145929238_3887463232310708137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Views</a:t>
            </a:r>
          </a:p>
          <a:p>
            <a:pPr lvl="1"/>
            <a:r>
              <a:rPr lang="en-US" dirty="0" smtClean="0"/>
              <a:t>begin() / end() return iterator / sentinel</a:t>
            </a:r>
          </a:p>
          <a:p>
            <a:pPr lvl="1"/>
            <a:r>
              <a:rPr lang="en-US" dirty="0"/>
              <a:t>Lightweight, </a:t>
            </a:r>
            <a:r>
              <a:rPr lang="en-US" dirty="0" smtClean="0"/>
              <a:t>non-owning</a:t>
            </a:r>
          </a:p>
          <a:p>
            <a:pPr lvl="1"/>
            <a:r>
              <a:rPr lang="en-US" dirty="0" smtClean="0"/>
              <a:t>Lazy sequence algorithms</a:t>
            </a:r>
          </a:p>
          <a:p>
            <a:pPr lvl="2"/>
            <a:r>
              <a:rPr lang="en-US" dirty="0" smtClean="0"/>
              <a:t>On demand computation</a:t>
            </a:r>
          </a:p>
          <a:p>
            <a:pPr lvl="1"/>
            <a:r>
              <a:rPr lang="en-US" dirty="0" smtClean="0"/>
              <a:t>Non lazy-computation possible</a:t>
            </a:r>
          </a:p>
          <a:p>
            <a:pPr lvl="2"/>
            <a:r>
              <a:rPr lang="en-US" dirty="0" smtClean="0"/>
              <a:t>i.e. range to vector</a:t>
            </a:r>
          </a:p>
          <a:p>
            <a:pPr lvl="2"/>
            <a:r>
              <a:rPr lang="en-US" dirty="0" smtClean="0"/>
              <a:t>Must be explicit (through ‘Action’)</a:t>
            </a:r>
          </a:p>
          <a:p>
            <a:pPr lvl="1"/>
            <a:r>
              <a:rPr lang="en-US" dirty="0" smtClean="0"/>
              <a:t>Non-mutating</a:t>
            </a:r>
          </a:p>
          <a:p>
            <a:pPr lvl="1"/>
            <a:r>
              <a:rPr lang="en-US" dirty="0" smtClean="0"/>
              <a:t>Composable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17" y="1604963"/>
            <a:ext cx="3371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iota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Does not return a </a:t>
            </a:r>
            <a:r>
              <a:rPr lang="en-US" dirty="0" err="1" smtClean="0"/>
              <a:t>std</a:t>
            </a:r>
            <a:r>
              <a:rPr lang="en-US" dirty="0" smtClean="0"/>
              <a:t>::vector but a view of range</a:t>
            </a:r>
          </a:p>
          <a:p>
            <a:r>
              <a:rPr lang="en-US" dirty="0" smtClean="0"/>
              <a:t>Does compute on demand</a:t>
            </a:r>
          </a:p>
          <a:p>
            <a:pPr lvl="1"/>
            <a:r>
              <a:rPr lang="en-US" dirty="0" smtClean="0"/>
              <a:t>i.e. for (auto i: </a:t>
            </a:r>
            <a:r>
              <a:rPr lang="en-US" dirty="0" err="1" smtClean="0"/>
              <a:t>view:iota</a:t>
            </a:r>
            <a:r>
              <a:rPr lang="en-US" dirty="0" smtClean="0"/>
              <a:t>(1, 11)) //until we reach a ‘sentinel’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97" y="1568450"/>
            <a:ext cx="46101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06" y="4001294"/>
            <a:ext cx="65532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Goal of Eric </a:t>
            </a:r>
            <a:r>
              <a:rPr lang="en-US" b="1" u="sng" dirty="0" err="1" smtClean="0"/>
              <a:t>Niebler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KeyNote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002" y="1825625"/>
            <a:ext cx="4581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3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{n_, ranges::end(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-&gt;base())};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end_;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end_(end)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current(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view::take(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make_range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end_), n_);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ranges::advance(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n_, end_);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([=](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Flattens a range of ranges by iterating the inner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ranges in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range_facade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{0, &amp;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ranges::begin)};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 its_;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current()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*its_[n_];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 == ((++n_) %=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its_.size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for_each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(its_, 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done()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0 &amp;&amp;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mismatch(its_,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view::transform(*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ranges::end),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not_equal_to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&lt;&gt;()).first;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485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CONCEPT_REQUIRES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 &amp;&amp; its_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.its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Range&lt;T&gt;, flattened by walking the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interleave()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transposing the rows and columns.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transpose()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interleave()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chunk(distance(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Range&lt;Range&lt;Range&lt;string&gt;&gt;&gt;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Range&lt;Range&lt;Range&lt;string&gt;&gt;&gt;, transposing months.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/*Range&lt;Range&lt;string&gt;&gt;*/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transpose();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Range&lt;Range&lt;string&gt;&gt;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Range&lt;string&gt;, joining the strings of the inner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/*Range&lt;string&gt;*/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action::join(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2)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"Please enter the year to format.\n"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Usage: %1% &lt;year&gt;\n"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lexical_cast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calendar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a range of all the dates in a year: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(year)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dates by month: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Format the month into a range of strings: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months that belong side-by-side: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Transpose the rows and columns of the size-by-side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Ungroup the side-by-side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view::join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Join the strings of the transposed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the result to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copy(calendar,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ostream_iterator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&amp;e)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"ERROR: Unhandled exception\n"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what(): 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e.what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62147" y="60859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cstddef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&lt;utility&gt;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stdexcept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&lt;boost/format.hpp&gt;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&lt;boost/lexical_cast.hpp&gt;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date_time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/gregorian.hpp&gt;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&lt;range/v3/all.hpp&gt;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date_duration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difference_type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date::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duration_rep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Incrementable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view::iota(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+1,greg::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++a because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week_numer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Mon-Sun and we want Sun-Sat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"%|3|"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month grouped by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::string&gt;: month with formatted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"%1%%2%%|22t|"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day_of_week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* 3,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| action::join));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a formatted string with the title of the month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corresponding to a date.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"%|=22|"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as_long_string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year of months of days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::string&gt;&gt;: year of months of formatted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wks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week_count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distance(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view::single(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repeat_n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(22,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),6-week_count));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Dates into Months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34" y="3320140"/>
            <a:ext cx="5248275" cy="323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2060575"/>
            <a:ext cx="6829425" cy="113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3715871"/>
            <a:ext cx="2619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700+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Months into Weeks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110" y="1825625"/>
            <a:ext cx="739978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35" y="1690688"/>
            <a:ext cx="27241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Partially coming with C++17 (as of March 2016)</a:t>
            </a:r>
          </a:p>
          <a:p>
            <a:pPr lvl="1"/>
            <a:r>
              <a:rPr lang="en-US" dirty="0"/>
              <a:t>Generalizing range-based for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Concepts likely postponed</a:t>
            </a:r>
          </a:p>
          <a:p>
            <a:r>
              <a:rPr lang="en-US" dirty="0" smtClean="0"/>
              <a:t>STL v2 (containers/</a:t>
            </a:r>
            <a:r>
              <a:rPr lang="en-US" dirty="0" err="1" smtClean="0"/>
              <a:t>algos</a:t>
            </a:r>
            <a:r>
              <a:rPr lang="en-US" dirty="0" smtClean="0"/>
              <a:t> ranges aware) postponed</a:t>
            </a:r>
          </a:p>
          <a:p>
            <a:r>
              <a:rPr lang="en-US" dirty="0" smtClean="0"/>
              <a:t>Full power likely for C++19 / C++20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Working Group 21 (WG21): ISO C++ Committee</a:t>
            </a:r>
            <a:endParaRPr lang="en-US" sz="4000" b="1" u="sng" dirty="0"/>
          </a:p>
        </p:txBody>
      </p:sp>
      <p:pic>
        <p:nvPicPr>
          <p:cNvPr id="1032" name="Picture 8" descr="wg21-1990-2014.png (849×699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23" y="1870557"/>
            <a:ext cx="5175953" cy="42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Subgroups And Study Groups</a:t>
            </a:r>
            <a:endParaRPr lang="en-US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3000" dirty="0" smtClean="0"/>
              <a:t>Organized </a:t>
            </a:r>
            <a:r>
              <a:rPr lang="en-US" sz="3000" dirty="0"/>
              <a:t>into Sub-Groups</a:t>
            </a:r>
          </a:p>
          <a:p>
            <a:pPr lvl="1"/>
            <a:r>
              <a:rPr lang="en-US" sz="2200" dirty="0" smtClean="0"/>
              <a:t>Core (</a:t>
            </a:r>
            <a:r>
              <a:rPr lang="en-US" sz="2200" dirty="0"/>
              <a:t>responsible for new </a:t>
            </a:r>
            <a:r>
              <a:rPr lang="en-US" sz="2200" dirty="0" smtClean="0"/>
              <a:t>features)</a:t>
            </a:r>
            <a:endParaRPr lang="en-US" sz="2200" dirty="0"/>
          </a:p>
          <a:p>
            <a:pPr lvl="1"/>
            <a:r>
              <a:rPr lang="en-US" sz="2200" dirty="0"/>
              <a:t>Evolution</a:t>
            </a:r>
          </a:p>
          <a:p>
            <a:pPr lvl="1"/>
            <a:r>
              <a:rPr lang="en-US" sz="2200" dirty="0"/>
              <a:t>Library</a:t>
            </a:r>
          </a:p>
          <a:p>
            <a:pPr lvl="1"/>
            <a:r>
              <a:rPr lang="en-US" sz="2200" dirty="0"/>
              <a:t>Library Evolution</a:t>
            </a:r>
          </a:p>
          <a:p>
            <a:r>
              <a:rPr lang="en-US" sz="3000" dirty="0"/>
              <a:t>In </a:t>
            </a:r>
            <a:r>
              <a:rPr lang="en-US" sz="3000" dirty="0" smtClean="0"/>
              <a:t>Addition, Several Study </a:t>
            </a:r>
            <a:r>
              <a:rPr lang="en-US" sz="3000" dirty="0"/>
              <a:t>Groups (SG</a:t>
            </a:r>
            <a:r>
              <a:rPr lang="en-US" sz="3000" dirty="0" smtClean="0"/>
              <a:t>)</a:t>
            </a:r>
          </a:p>
          <a:p>
            <a:pPr lvl="1"/>
            <a:r>
              <a:rPr lang="en-US" sz="1900" dirty="0" smtClean="0"/>
              <a:t>Domain experts</a:t>
            </a:r>
          </a:p>
          <a:p>
            <a:pPr lvl="1"/>
            <a:r>
              <a:rPr lang="en-US" sz="1900" dirty="0" smtClean="0"/>
              <a:t>Goal is to gather between expert to ease the creation of suitable and needed proposals</a:t>
            </a:r>
          </a:p>
          <a:p>
            <a:pPr lvl="1"/>
            <a:r>
              <a:rPr lang="en-US" sz="1900" dirty="0" smtClean="0"/>
              <a:t>Chairman and some members are usually part of the main sub-groups</a:t>
            </a:r>
            <a:endParaRPr lang="en-US" sz="1900" dirty="0"/>
          </a:p>
          <a:p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Basic 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Submit a Proposal (</a:t>
            </a:r>
            <a:r>
              <a:rPr lang="en-GB" sz="2000" dirty="0" err="1"/>
              <a:t>std</a:t>
            </a:r>
            <a:r>
              <a:rPr lang="en-GB" sz="2000" dirty="0"/>
              <a:t>-proposals forum)</a:t>
            </a:r>
          </a:p>
          <a:p>
            <a:pPr lvl="1"/>
            <a:r>
              <a:rPr lang="en-GB" sz="1600" dirty="0"/>
              <a:t>Try to match your idea with a Study Group</a:t>
            </a:r>
          </a:p>
          <a:p>
            <a:pPr lvl="1"/>
            <a:r>
              <a:rPr lang="en-GB" sz="1600" dirty="0"/>
              <a:t>Float the idea</a:t>
            </a:r>
          </a:p>
          <a:p>
            <a:pPr lvl="1"/>
            <a:r>
              <a:rPr lang="en-GB" sz="1600" dirty="0"/>
              <a:t>Post an initial </a:t>
            </a:r>
            <a:r>
              <a:rPr lang="en-GB" sz="1600" dirty="0" smtClean="0"/>
              <a:t>draft (TS: Technical Spec)</a:t>
            </a:r>
            <a:endParaRPr lang="en-GB" sz="1600" dirty="0"/>
          </a:p>
          <a:p>
            <a:r>
              <a:rPr lang="en-GB" sz="2000" dirty="0"/>
              <a:t>Got approved for upcoming meeting</a:t>
            </a:r>
          </a:p>
          <a:p>
            <a:pPr lvl="1"/>
            <a:r>
              <a:rPr lang="en-GB" sz="1600" dirty="0"/>
              <a:t>Subgroup chairs give priority</a:t>
            </a:r>
          </a:p>
          <a:p>
            <a:pPr lvl="2"/>
            <a:r>
              <a:rPr lang="en-GB" sz="1200" dirty="0"/>
              <a:t>EWG &amp; LEWG responsible for new features that involve STL extensions</a:t>
            </a:r>
          </a:p>
          <a:p>
            <a:pPr lvl="2"/>
            <a:r>
              <a:rPr lang="en-GB" sz="1200" dirty="0" smtClean="0"/>
              <a:t>CWG </a:t>
            </a:r>
            <a:r>
              <a:rPr lang="en-GB" sz="1200" dirty="0"/>
              <a:t>&amp; LWG do the </a:t>
            </a:r>
            <a:r>
              <a:rPr lang="en-GB" sz="1200" dirty="0" smtClean="0"/>
              <a:t>evolution </a:t>
            </a:r>
            <a:r>
              <a:rPr lang="en-GB" sz="1200" dirty="0"/>
              <a:t>involved by proposals from EWG &amp; </a:t>
            </a:r>
            <a:r>
              <a:rPr lang="en-GB" sz="1200" dirty="0" smtClean="0"/>
              <a:t>LWG</a:t>
            </a:r>
            <a:endParaRPr lang="en-GB" sz="1200" dirty="0"/>
          </a:p>
          <a:p>
            <a:r>
              <a:rPr lang="en-GB" sz="2000" dirty="0"/>
              <a:t>During the meeting (2 to 3 times a year )</a:t>
            </a:r>
          </a:p>
          <a:p>
            <a:pPr lvl="1"/>
            <a:r>
              <a:rPr lang="en-GB" sz="1600" dirty="0"/>
              <a:t>Reviewed by Sub-Groups</a:t>
            </a:r>
          </a:p>
          <a:p>
            <a:pPr lvl="1"/>
            <a:r>
              <a:rPr lang="en-GB" sz="1600" dirty="0"/>
              <a:t>Voting</a:t>
            </a:r>
          </a:p>
          <a:p>
            <a:r>
              <a:rPr lang="en-GB" sz="2000" dirty="0"/>
              <a:t>…</a:t>
            </a:r>
          </a:p>
          <a:p>
            <a:r>
              <a:rPr lang="en-GB" sz="2000" dirty="0"/>
              <a:t>Rinse and repeat</a:t>
            </a:r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</a:t>
            </a:r>
          </a:p>
          <a:p>
            <a:pPr lvl="1"/>
            <a:r>
              <a:rPr lang="en-US" dirty="0" smtClean="0"/>
              <a:t>Avoid sponsor influence for the </a:t>
            </a:r>
            <a:r>
              <a:rPr lang="en-US" dirty="0" err="1" smtClean="0"/>
              <a:t>priorisation</a:t>
            </a:r>
            <a:endParaRPr lang="en-US" dirty="0" smtClean="0"/>
          </a:p>
          <a:p>
            <a:r>
              <a:rPr lang="en-US" dirty="0" smtClean="0"/>
              <a:t>Freelance</a:t>
            </a:r>
          </a:p>
          <a:p>
            <a:r>
              <a:rPr lang="en-US" dirty="0" smtClean="0"/>
              <a:t>Everyone can join and vote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Birth of the Study Group 14</a:t>
            </a:r>
            <a:endParaRPr lang="en-US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70" y="1825625"/>
            <a:ext cx="4115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Goals and Scopes</a:t>
            </a:r>
            <a:endParaRPr lang="en-US" b="1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37" y="1891506"/>
            <a:ext cx="9153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Memory Usage</a:t>
            </a:r>
          </a:p>
          <a:p>
            <a:pPr lvl="1"/>
            <a:r>
              <a:rPr lang="en-US" sz="2000" dirty="0" smtClean="0"/>
              <a:t>Fixed memory budgets</a:t>
            </a:r>
          </a:p>
          <a:p>
            <a:pPr lvl="1"/>
            <a:r>
              <a:rPr lang="en-US" sz="2000" dirty="0" smtClean="0"/>
              <a:t>Shared CPU/GPU</a:t>
            </a:r>
          </a:p>
          <a:p>
            <a:pPr lvl="1"/>
            <a:r>
              <a:rPr lang="en-US" sz="2000" dirty="0" smtClean="0"/>
              <a:t>No swap </a:t>
            </a:r>
            <a:r>
              <a:rPr lang="en-US" sz="2000" dirty="0" smtClean="0"/>
              <a:t>space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Inconsistent Allocation Patterns</a:t>
            </a:r>
          </a:p>
          <a:p>
            <a:pPr lvl="1"/>
            <a:r>
              <a:rPr lang="en-US" sz="2000" dirty="0" smtClean="0"/>
              <a:t>Small object optimizations</a:t>
            </a:r>
          </a:p>
          <a:p>
            <a:pPr lvl="1"/>
            <a:r>
              <a:rPr lang="en-US" sz="2000" dirty="0" smtClean="0"/>
              <a:t>Vector growth rate and initial capacity</a:t>
            </a:r>
          </a:p>
          <a:p>
            <a:pPr lvl="1"/>
            <a:r>
              <a:rPr lang="en-US" sz="2000" dirty="0" smtClean="0"/>
              <a:t>Does an empty container allocate</a:t>
            </a:r>
          </a:p>
          <a:p>
            <a:pPr lvl="1"/>
            <a:r>
              <a:rPr lang="en-US" sz="2000" dirty="0" smtClean="0"/>
              <a:t>What size </a:t>
            </a:r>
            <a:r>
              <a:rPr lang="en-US" sz="2000" dirty="0" err="1" smtClean="0"/>
              <a:t>functor</a:t>
            </a:r>
            <a:r>
              <a:rPr lang="en-US" sz="2000" dirty="0" smtClean="0"/>
              <a:t> will require </a:t>
            </a:r>
            <a:r>
              <a:rPr lang="en-US" sz="2000" dirty="0" err="1" smtClean="0"/>
              <a:t>std</a:t>
            </a:r>
            <a:r>
              <a:rPr lang="en-US" sz="2000" dirty="0" smtClean="0"/>
              <a:t>::function to allocate</a:t>
            </a:r>
          </a:p>
          <a:p>
            <a:pPr lvl="1"/>
            <a:r>
              <a:rPr lang="en-US" sz="2000" dirty="0" smtClean="0"/>
              <a:t>Behavior unpredictable and C++ implementation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23" y="972065"/>
            <a:ext cx="6936324" cy="32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Costly Features</a:t>
            </a:r>
          </a:p>
          <a:p>
            <a:pPr lvl="1"/>
            <a:r>
              <a:rPr lang="en-US" dirty="0" smtClean="0"/>
              <a:t>RTTI</a:t>
            </a:r>
          </a:p>
          <a:p>
            <a:pPr lvl="2"/>
            <a:r>
              <a:rPr lang="en-US" dirty="0" smtClean="0"/>
              <a:t>Excessive data generated by e.g.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lvl="1"/>
            <a:r>
              <a:rPr lang="en-US" dirty="0" smtClean="0"/>
              <a:t>Virtual functions</a:t>
            </a:r>
          </a:p>
          <a:p>
            <a:pPr lvl="1"/>
            <a:r>
              <a:rPr lang="en-US" dirty="0" smtClean="0"/>
              <a:t>Poor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 smtClean="0"/>
              <a:t>Poor cache friendliness containers</a:t>
            </a:r>
          </a:p>
          <a:p>
            <a:pPr lvl="2"/>
            <a:r>
              <a:rPr lang="en-US" dirty="0" smtClean="0"/>
              <a:t>No contiguous associative container</a:t>
            </a:r>
            <a:endParaRPr lang="en-US" dirty="0" smtClean="0"/>
          </a:p>
          <a:p>
            <a:pPr lvl="1"/>
            <a:r>
              <a:rPr lang="en-US" dirty="0" smtClean="0"/>
              <a:t>Exceptions</a:t>
            </a:r>
          </a:p>
          <a:p>
            <a:pPr lvl="2"/>
            <a:r>
              <a:rPr lang="en-US" dirty="0" smtClean="0"/>
              <a:t>Restrict some optimizations for unwinding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Current Effort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Fixed-points number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fixed_point</a:t>
            </a:r>
            <a:r>
              <a:rPr lang="en-US" dirty="0" smtClean="0"/>
              <a:t>&lt;</a:t>
            </a:r>
            <a:r>
              <a:rPr lang="en-US" dirty="0" err="1" smtClean="0"/>
              <a:t>Repr</a:t>
            </a:r>
            <a:r>
              <a:rPr lang="en-US" dirty="0" smtClean="0"/>
              <a:t>, Exponent&gt;</a:t>
            </a:r>
          </a:p>
          <a:p>
            <a:r>
              <a:rPr lang="en-US" dirty="0" smtClean="0"/>
              <a:t>Ring Buffer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static_ring</a:t>
            </a:r>
            <a:r>
              <a:rPr lang="en-US" dirty="0" smtClean="0"/>
              <a:t>&lt;T, N&gt;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dynamic_ring</a:t>
            </a:r>
            <a:r>
              <a:rPr lang="en-US" dirty="0" smtClean="0"/>
              <a:t>&lt;T, </a:t>
            </a:r>
            <a:r>
              <a:rPr lang="en-US" dirty="0" err="1" smtClean="0"/>
              <a:t>std</a:t>
            </a:r>
            <a:r>
              <a:rPr lang="en-US" dirty="0" smtClean="0"/>
              <a:t>::vector&lt;N&gt;&gt;</a:t>
            </a:r>
          </a:p>
          <a:p>
            <a:r>
              <a:rPr lang="en-US" dirty="0" smtClean="0"/>
              <a:t>Flat associative container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flat_set</a:t>
            </a:r>
            <a:r>
              <a:rPr lang="en-US" dirty="0" smtClean="0"/>
              <a:t>&lt;T&gt;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7" y="1544141"/>
            <a:ext cx="3756492" cy="2770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03" y="5063940"/>
            <a:ext cx="371475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07" y="4557153"/>
            <a:ext cx="31813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Related Work (with other SG)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err="1" smtClean="0"/>
              <a:t>Noexcept</a:t>
            </a:r>
            <a:r>
              <a:rPr lang="en-US" dirty="0" smtClean="0"/>
              <a:t> library additions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error_code</a:t>
            </a:r>
            <a:r>
              <a:rPr lang="en-US" dirty="0" smtClean="0"/>
              <a:t> for signaling errors</a:t>
            </a:r>
          </a:p>
          <a:p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SIMD polymorphism</a:t>
            </a:r>
          </a:p>
          <a:p>
            <a:pPr lvl="1"/>
            <a:r>
              <a:rPr lang="en-US" dirty="0" smtClean="0"/>
              <a:t>SIMD vector</a:t>
            </a:r>
          </a:p>
          <a:p>
            <a:pPr lvl="1"/>
            <a:r>
              <a:rPr lang="en-US" dirty="0" smtClean="0"/>
              <a:t>SIMD types</a:t>
            </a:r>
          </a:p>
          <a:p>
            <a:pPr lvl="1"/>
            <a:r>
              <a:rPr lang="en-US" dirty="0" smtClean="0"/>
              <a:t>Language extension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simd</a:t>
            </a:r>
            <a:r>
              <a:rPr lang="en-US" dirty="0" smtClean="0"/>
              <a:t> (;;) //…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88" y="2593858"/>
            <a:ext cx="2654393" cy="37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pt1/t31.0-8/12141036_415445905319435_402867948083094737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348" y="1825625"/>
            <a:ext cx="5825304" cy="4351338"/>
          </a:xfrm>
          <a:prstGeom prst="rect">
            <a:avLst/>
          </a:prstGeom>
        </p:spPr>
      </p:pic>
      <p:pic>
        <p:nvPicPr>
          <p:cNvPr id="5" name="Picture 4" descr="61uBhpPMYfL._UX250_.jpg (250×37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7" y="2586037"/>
            <a:ext cx="23812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06" y="1825625"/>
            <a:ext cx="5883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775" y="1690688"/>
            <a:ext cx="5846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07" y="1825625"/>
            <a:ext cx="57939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0" y="1825625"/>
            <a:ext cx="5835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1026" name="Picture 2" descr="https://scontent-hkg3-1.xx.fbcdn.net/hphotos-xta1/t31.0-8/10536638_10153809144979238_1800209433910273129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2050" name="Picture 2" descr="https://scontent-hkg3-1.xx.fbcdn.net/hphotos-xtp1/t31.0-8/12068399_10153809144984238_3796807614376076045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Using C++ for Low-Latency Systems</a:t>
            </a:r>
          </a:p>
          <a:p>
            <a:pPr lvl="1"/>
            <a:r>
              <a:rPr lang="en-US" dirty="0" smtClean="0"/>
              <a:t>Modernizing your C++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08" y="509562"/>
            <a:ext cx="3892582" cy="58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at1/t31.0-8/12010742_10153809145994238_7557402269965965072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5122" name="Picture 2" descr="https://scontent-hkg3-1.xx.fbcdn.net/hphotos-xta1/t31.0-8/12080243_10153809146169238_573670061201719541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Enable explicit suspend and resume of it’s progress</a:t>
            </a:r>
          </a:p>
          <a:p>
            <a:r>
              <a:rPr lang="en-US" dirty="0" smtClean="0"/>
              <a:t>Preserve execution state</a:t>
            </a:r>
          </a:p>
          <a:p>
            <a:r>
              <a:rPr lang="en-US" dirty="0" smtClean="0"/>
              <a:t>Enhance control flow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1" y="1507351"/>
            <a:ext cx="2838450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12" y="1926450"/>
            <a:ext cx="290512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91" y="1310481"/>
            <a:ext cx="3143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 classification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User mode Thread / Fibers</a:t>
            </a:r>
          </a:p>
          <a:p>
            <a:pPr lvl="1"/>
            <a:r>
              <a:rPr lang="en-US" sz="1800" dirty="0" smtClean="0"/>
              <a:t>Symmetric</a:t>
            </a:r>
          </a:p>
          <a:p>
            <a:pPr lvl="2"/>
            <a:r>
              <a:rPr lang="en-US" sz="1600" dirty="0" smtClean="0"/>
              <a:t>Suspend – resume are glued together</a:t>
            </a:r>
          </a:p>
          <a:p>
            <a:pPr lvl="2"/>
            <a:r>
              <a:rPr lang="en-US" sz="1600" dirty="0" smtClean="0"/>
              <a:t>when you suspend, you must resume another </a:t>
            </a:r>
            <a:r>
              <a:rPr lang="en-US" sz="1600" dirty="0" err="1" smtClean="0"/>
              <a:t>coroutine</a:t>
            </a:r>
            <a:endParaRPr lang="en-US" sz="1600" dirty="0" smtClean="0"/>
          </a:p>
          <a:p>
            <a:pPr lvl="2"/>
            <a:r>
              <a:rPr lang="en-US" sz="1600" dirty="0" smtClean="0"/>
              <a:t>More like a context switch</a:t>
            </a:r>
          </a:p>
          <a:p>
            <a:pPr lvl="1"/>
            <a:r>
              <a:rPr lang="en-US" sz="1800" dirty="0" err="1" smtClean="0"/>
              <a:t>Stackful</a:t>
            </a:r>
            <a:endParaRPr lang="en-US" sz="2200" dirty="0" smtClean="0"/>
          </a:p>
          <a:p>
            <a:pPr lvl="2"/>
            <a:r>
              <a:rPr lang="en-US" sz="1600" dirty="0" smtClean="0"/>
              <a:t>Stack dependent</a:t>
            </a:r>
          </a:p>
          <a:p>
            <a:pPr lvl="2"/>
            <a:r>
              <a:rPr lang="en-US" sz="1600" dirty="0" smtClean="0"/>
              <a:t>Save all the stack (at least 1Mb on Windows / 2Mb Linux)</a:t>
            </a:r>
          </a:p>
          <a:p>
            <a:endParaRPr lang="en-US" sz="2000" dirty="0"/>
          </a:p>
          <a:p>
            <a:r>
              <a:rPr lang="en-US" sz="2000" dirty="0" err="1" smtClean="0"/>
              <a:t>Stackless</a:t>
            </a:r>
            <a:r>
              <a:rPr lang="en-US" sz="2000" dirty="0" smtClean="0"/>
              <a:t> </a:t>
            </a:r>
            <a:r>
              <a:rPr lang="en-US" sz="2000" dirty="0" err="1" smtClean="0"/>
              <a:t>Resumable</a:t>
            </a:r>
            <a:r>
              <a:rPr lang="en-US" sz="2000" dirty="0" smtClean="0"/>
              <a:t> Function</a:t>
            </a:r>
          </a:p>
          <a:p>
            <a:pPr lvl="1"/>
            <a:r>
              <a:rPr lang="en-US" sz="1800" dirty="0" smtClean="0"/>
              <a:t>Asymmetric</a:t>
            </a:r>
          </a:p>
          <a:p>
            <a:pPr lvl="2"/>
            <a:r>
              <a:rPr lang="en-US" sz="1600" dirty="0" smtClean="0"/>
              <a:t>Distinct suspend and resume operation</a:t>
            </a:r>
          </a:p>
          <a:p>
            <a:pPr lvl="2"/>
            <a:r>
              <a:rPr lang="en-US" sz="1600" dirty="0" smtClean="0"/>
              <a:t>When calling resume on the </a:t>
            </a:r>
            <a:r>
              <a:rPr lang="en-US" sz="1600" dirty="0" err="1" smtClean="0"/>
              <a:t>coroutine</a:t>
            </a:r>
            <a:r>
              <a:rPr lang="en-US" sz="1600" dirty="0" smtClean="0"/>
              <a:t>, it get back where it was when it goes suspend</a:t>
            </a:r>
          </a:p>
          <a:p>
            <a:pPr lvl="1"/>
            <a:r>
              <a:rPr lang="en-US" sz="1800" dirty="0" err="1" smtClean="0"/>
              <a:t>Stackless</a:t>
            </a:r>
            <a:endParaRPr lang="en-US" sz="1800" dirty="0" smtClean="0"/>
          </a:p>
          <a:p>
            <a:pPr lvl="2"/>
            <a:r>
              <a:rPr lang="en-US" sz="1600" dirty="0" smtClean="0"/>
              <a:t>Doesn’t own the stack</a:t>
            </a:r>
          </a:p>
          <a:p>
            <a:pPr lvl="2"/>
            <a:r>
              <a:rPr lang="en-US" sz="1600" dirty="0" smtClean="0"/>
              <a:t>Save only the state of the </a:t>
            </a:r>
            <a:r>
              <a:rPr lang="en-US" sz="1600" dirty="0" err="1" smtClean="0"/>
              <a:t>coroutine</a:t>
            </a:r>
            <a:endParaRPr lang="en-US" sz="16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7" y="1044555"/>
            <a:ext cx="3908332" cy="289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76" y="4001294"/>
            <a:ext cx="1181743" cy="26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Synchronous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362" y="2253456"/>
            <a:ext cx="7915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Async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33" y="1825625"/>
            <a:ext cx="6968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Coroutine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62" y="2286794"/>
            <a:ext cx="8524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What about </a:t>
            </a:r>
            <a:r>
              <a:rPr lang="en-US" b="1" u="sng" dirty="0" err="1" smtClean="0"/>
              <a:t>perf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63" y="1825625"/>
            <a:ext cx="8719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Stackless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resumable</a:t>
            </a:r>
            <a:r>
              <a:rPr lang="en-US" b="1" u="sng" dirty="0" smtClean="0"/>
              <a:t> function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scalable</a:t>
            </a:r>
          </a:p>
          <a:p>
            <a:pPr lvl="1"/>
            <a:r>
              <a:rPr lang="en-US" dirty="0" smtClean="0"/>
              <a:t>To hundred millions of concurrent </a:t>
            </a:r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smtClean="0"/>
              <a:t>Highly efficient</a:t>
            </a:r>
          </a:p>
          <a:p>
            <a:pPr lvl="1"/>
            <a:r>
              <a:rPr lang="en-US" dirty="0" smtClean="0"/>
              <a:t>Resume / suspend comparable cost to function call overhead</a:t>
            </a:r>
          </a:p>
        </p:txBody>
      </p:sp>
    </p:spTree>
    <p:extLst>
      <p:ext uri="{BB962C8B-B14F-4D97-AF65-F5344CB8AC3E}">
        <p14:creationId xmlns:p14="http://schemas.microsoft.com/office/powerpoint/2010/main" val="1248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Lock Free Programming: Another training?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09" y="1894348"/>
            <a:ext cx="2176547" cy="369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9" y="1881077"/>
            <a:ext cx="2183182" cy="3709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416" y="1907076"/>
            <a:ext cx="2169911" cy="3709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896" y="1907076"/>
            <a:ext cx="2183182" cy="3709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45" y="1894348"/>
            <a:ext cx="2165514" cy="3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27" y="286487"/>
            <a:ext cx="8737946" cy="61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Tuning C++: Benchmarking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Never rely on instinct</a:t>
            </a:r>
          </a:p>
          <a:p>
            <a:r>
              <a:rPr lang="en-US" dirty="0" smtClean="0"/>
              <a:t>Always benchmark if you aim for performance</a:t>
            </a:r>
          </a:p>
          <a:p>
            <a:r>
              <a:rPr lang="en-US" dirty="0" smtClean="0"/>
              <a:t>Use the same compilation flag as prod</a:t>
            </a:r>
          </a:p>
          <a:p>
            <a:r>
              <a:rPr lang="en-US" dirty="0" smtClean="0"/>
              <a:t>Use profiling tools</a:t>
            </a:r>
          </a:p>
          <a:p>
            <a:pPr lvl="1"/>
            <a:r>
              <a:rPr lang="en-US" dirty="0" err="1" smtClean="0"/>
              <a:t>Perf</a:t>
            </a:r>
            <a:r>
              <a:rPr lang="en-US" dirty="0" smtClean="0"/>
              <a:t> (or </a:t>
            </a:r>
            <a:r>
              <a:rPr lang="en-US" dirty="0" err="1" smtClean="0"/>
              <a:t>Vtune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Analyze hotspot</a:t>
            </a:r>
          </a:p>
          <a:p>
            <a:pPr lvl="1"/>
            <a:r>
              <a:rPr lang="en-US" dirty="0" smtClean="0"/>
              <a:t>Ensure code generated is intended (x86-64)</a:t>
            </a:r>
          </a:p>
          <a:p>
            <a:pPr lvl="2"/>
            <a:r>
              <a:rPr lang="en-US" dirty="0" err="1" smtClean="0"/>
              <a:t>Vectorization</a:t>
            </a:r>
            <a:endParaRPr lang="en-US" dirty="0" smtClean="0"/>
          </a:p>
          <a:p>
            <a:pPr lvl="2"/>
            <a:r>
              <a:rPr lang="en-US" dirty="0" smtClean="0"/>
              <a:t>Code getting optimized away</a:t>
            </a:r>
          </a:p>
          <a:p>
            <a:r>
              <a:rPr lang="en-US" dirty="0"/>
              <a:t>Disable optimization on specific part of the benchmark</a:t>
            </a:r>
          </a:p>
          <a:p>
            <a:pPr lvl="1"/>
            <a:r>
              <a:rPr lang="en-US" dirty="0"/>
              <a:t>benchmark::</a:t>
            </a:r>
            <a:r>
              <a:rPr lang="en-US" dirty="0" err="1"/>
              <a:t>DoNotOptimize</a:t>
            </a:r>
            <a:endParaRPr lang="en-US" dirty="0"/>
          </a:p>
          <a:p>
            <a:pPr lvl="1"/>
            <a:r>
              <a:rPr lang="en-GB" dirty="0" err="1"/>
              <a:t>asm</a:t>
            </a:r>
            <a:r>
              <a:rPr lang="en-GB" dirty="0"/>
              <a:t> volatile("" : : "g"(p): "memory");</a:t>
            </a:r>
            <a:endParaRPr lang="en-US" dirty="0"/>
          </a:p>
          <a:p>
            <a:pPr lvl="1"/>
            <a:r>
              <a:rPr lang="en-US" dirty="0" err="1"/>
              <a:t>asm</a:t>
            </a:r>
            <a:r>
              <a:rPr lang="en-US" dirty="0"/>
              <a:t> volatile("" : : : "memory");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515" y="1690688"/>
            <a:ext cx="2486215" cy="42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</a:t>
            </a:r>
            <a:r>
              <a:rPr lang="en-US" b="1" u="sng" dirty="0"/>
              <a:t>17 </a:t>
            </a:r>
            <a:r>
              <a:rPr lang="en-US" b="1" u="sng" dirty="0" smtClean="0"/>
              <a:t>and beyond (Updated March 2016)</a:t>
            </a:r>
            <a:endParaRPr lang="en-US" b="1" u="sng" dirty="0"/>
          </a:p>
        </p:txBody>
      </p:sp>
      <p:pic>
        <p:nvPicPr>
          <p:cNvPr id="3074" name="Picture 2" descr="https://scontent-hkg3-1.xx.fbcdn.net/hphotos-xpt1/t31.0-8/12068924_10153809146629238_4896487528713487213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Parallelism</a:t>
            </a:r>
          </a:p>
          <a:p>
            <a:pPr lvl="1"/>
            <a:r>
              <a:rPr lang="en-US" dirty="0" smtClean="0"/>
              <a:t>Parallelized version of most STL algorithms</a:t>
            </a:r>
          </a:p>
          <a:p>
            <a:pPr lvl="2"/>
            <a:r>
              <a:rPr lang="en-US" dirty="0" err="1" smtClean="0"/>
              <a:t>execution_policies</a:t>
            </a:r>
            <a:endParaRPr lang="en-US" dirty="0" smtClean="0"/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shared_ptr</a:t>
            </a:r>
            <a:r>
              <a:rPr lang="en-US" dirty="0" smtClean="0"/>
              <a:t>&lt;T&gt;&gt;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Library Fundamentals</a:t>
            </a:r>
          </a:p>
          <a:p>
            <a:pPr lvl="1"/>
            <a:r>
              <a:rPr lang="en-US" dirty="0" smtClean="0"/>
              <a:t>any, optional, </a:t>
            </a:r>
            <a:r>
              <a:rPr lang="en-US" dirty="0" err="1" smtClean="0"/>
              <a:t>string_view</a:t>
            </a:r>
            <a:endParaRPr lang="en-US" dirty="0" smtClean="0"/>
          </a:p>
          <a:p>
            <a:pPr lvl="1"/>
            <a:r>
              <a:rPr lang="en-US" dirty="0" err="1" smtClean="0"/>
              <a:t>void_t</a:t>
            </a:r>
            <a:endParaRPr lang="en-US" dirty="0" smtClean="0"/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err="1" smtClean="0"/>
              <a:t>memory_pools</a:t>
            </a:r>
            <a:endParaRPr lang="en-US" dirty="0" smtClean="0"/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r>
              <a:rPr lang="en-US" dirty="0" smtClean="0"/>
              <a:t>Algorithm enhancement</a:t>
            </a:r>
          </a:p>
          <a:p>
            <a:pPr lvl="2"/>
            <a:r>
              <a:rPr lang="en-US" dirty="0" smtClean="0"/>
              <a:t>search</a:t>
            </a:r>
          </a:p>
          <a:p>
            <a:pPr lvl="2"/>
            <a:r>
              <a:rPr lang="en-US" dirty="0" smtClean="0"/>
              <a:t>Sample</a:t>
            </a:r>
          </a:p>
        </p:txBody>
      </p:sp>
      <p:pic>
        <p:nvPicPr>
          <p:cNvPr id="1026" name="Picture 2" descr="https://meetingcpp.com/tl_files/blog/wg21-cpp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97" y="2548731"/>
            <a:ext cx="71437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9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File System TS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Symbolic Links</a:t>
            </a:r>
          </a:p>
          <a:p>
            <a:pPr lvl="1"/>
            <a:r>
              <a:rPr lang="en-US" dirty="0" err="1" smtClean="0"/>
              <a:t>Recursive_directory_iterator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General enhancement</a:t>
            </a:r>
          </a:p>
          <a:p>
            <a:pPr lvl="1"/>
            <a:r>
              <a:rPr lang="en-US" dirty="0" err="1" smtClean="0"/>
              <a:t>constexpr_if</a:t>
            </a:r>
            <a:endParaRPr lang="en-US" dirty="0" smtClean="0"/>
          </a:p>
          <a:p>
            <a:pPr lvl="1"/>
            <a:r>
              <a:rPr lang="en-US" dirty="0" smtClean="0"/>
              <a:t>Contiguous iterator</a:t>
            </a:r>
          </a:p>
          <a:p>
            <a:pPr lvl="1"/>
            <a:r>
              <a:rPr lang="en-US" dirty="0" smtClean="0"/>
              <a:t>Tuple apply</a:t>
            </a:r>
          </a:p>
          <a:p>
            <a:pPr lvl="1"/>
            <a:r>
              <a:rPr lang="en-US" dirty="0" smtClean="0"/>
              <a:t>Lambdas allowed within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Range-for loops can deal with sentinels</a:t>
            </a:r>
          </a:p>
          <a:p>
            <a:pPr lvl="1"/>
            <a:r>
              <a:rPr lang="en-US" dirty="0" smtClean="0"/>
              <a:t>operator.</a:t>
            </a:r>
          </a:p>
          <a:p>
            <a:pPr lvl="1"/>
            <a:r>
              <a:rPr lang="en-US" dirty="0" smtClean="0"/>
              <a:t>Default comparison operators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The Virtual 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48" y="1690688"/>
            <a:ext cx="36290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Likely to come</a:t>
            </a:r>
          </a:p>
          <a:p>
            <a:pPr lvl="1"/>
            <a:r>
              <a:rPr lang="en-US" dirty="0" err="1" smtClean="0"/>
              <a:t>Coroutines</a:t>
            </a:r>
            <a:endParaRPr lang="en-US" dirty="0" smtClean="0"/>
          </a:p>
          <a:p>
            <a:pPr lvl="1"/>
            <a:r>
              <a:rPr lang="en-US" dirty="0" smtClean="0"/>
              <a:t>Ranges (but not STL v2)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Unlikely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Concepts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What’s next</a:t>
            </a:r>
          </a:p>
          <a:p>
            <a:pPr lvl="1"/>
            <a:r>
              <a:rPr lang="en-US" dirty="0" smtClean="0"/>
              <a:t>New working cycle</a:t>
            </a:r>
          </a:p>
          <a:p>
            <a:pPr lvl="2"/>
            <a:r>
              <a:rPr lang="en-US" dirty="0" smtClean="0"/>
              <a:t>Either every 2 or 3 years (still undecided if C++19 or C++20 next)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074" name="Picture 2" descr="https://conceptdraw.com/a2027c3/p1/preview/640/pict--circular-arrow-diagram-1-circular-diagrams---vector-stencils-library.png--diagram-flowchar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68" y="3339937"/>
            <a:ext cx="3479934" cy="34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End</a:t>
            </a:r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5 recommended lectures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Pedro </a:t>
            </a:r>
            <a:r>
              <a:rPr lang="en-GB" sz="2000" dirty="0" err="1" smtClean="0"/>
              <a:t>Ramalhete</a:t>
            </a:r>
            <a:r>
              <a:rPr lang="en-GB" sz="2000" dirty="0" smtClean="0"/>
              <a:t> (Cisco) “How </a:t>
            </a:r>
            <a:r>
              <a:rPr lang="en-GB" sz="2000" dirty="0"/>
              <a:t>to make your data structures wait-free for reads"</a:t>
            </a:r>
          </a:p>
          <a:p>
            <a:r>
              <a:rPr lang="en-US" sz="2000" dirty="0"/>
              <a:t>Pablo Halpern </a:t>
            </a:r>
            <a:r>
              <a:rPr lang="en-US" sz="2000" dirty="0" smtClean="0"/>
              <a:t>(Intel) “Work </a:t>
            </a:r>
            <a:r>
              <a:rPr lang="en-US" sz="2000" dirty="0"/>
              <a:t>Stealing"</a:t>
            </a:r>
          </a:p>
          <a:p>
            <a:r>
              <a:rPr lang="en-GB" sz="2000" dirty="0"/>
              <a:t>Chandler </a:t>
            </a:r>
            <a:r>
              <a:rPr lang="en-GB" sz="2000" dirty="0" err="1"/>
              <a:t>Carruth</a:t>
            </a:r>
            <a:r>
              <a:rPr lang="en-GB" sz="2000" dirty="0"/>
              <a:t> </a:t>
            </a:r>
            <a:r>
              <a:rPr lang="en-GB" sz="2000" dirty="0" smtClean="0"/>
              <a:t>(Google) "Tuning </a:t>
            </a:r>
            <a:r>
              <a:rPr lang="en-GB" sz="2000" dirty="0"/>
              <a:t>C++: Benchmarks, and CPUs, and Compilers! Oh My!"</a:t>
            </a:r>
          </a:p>
          <a:p>
            <a:r>
              <a:rPr lang="en-US" sz="2000" dirty="0" smtClean="0"/>
              <a:t>Andrei </a:t>
            </a:r>
            <a:r>
              <a:rPr lang="en-US" sz="2000" dirty="0" err="1"/>
              <a:t>Alexandrescu</a:t>
            </a:r>
            <a:r>
              <a:rPr lang="en-US" sz="2000" dirty="0"/>
              <a:t> </a:t>
            </a:r>
            <a:r>
              <a:rPr lang="en-US" sz="2000" dirty="0" smtClean="0"/>
              <a:t>(ex Facebook) “</a:t>
            </a:r>
            <a:r>
              <a:rPr lang="en-US" sz="2000" dirty="0" err="1" smtClean="0"/>
              <a:t>std</a:t>
            </a:r>
            <a:r>
              <a:rPr lang="en-US" sz="2000" dirty="0"/>
              <a:t>::allocator</a:t>
            </a:r>
            <a:r>
              <a:rPr lang="en-US" sz="2000" dirty="0" smtClean="0"/>
              <a:t>...”</a:t>
            </a:r>
          </a:p>
          <a:p>
            <a:r>
              <a:rPr lang="en-GB" sz="2000" dirty="0"/>
              <a:t>Eric </a:t>
            </a:r>
            <a:r>
              <a:rPr lang="en-GB" sz="2000" dirty="0" err="1"/>
              <a:t>Niebler</a:t>
            </a:r>
            <a:r>
              <a:rPr lang="en-GB" sz="2000" dirty="0"/>
              <a:t> </a:t>
            </a:r>
            <a:r>
              <a:rPr lang="en-GB" sz="2000" dirty="0" smtClean="0"/>
              <a:t>(Facebook) "Ranges </a:t>
            </a:r>
            <a:r>
              <a:rPr lang="en-GB" sz="2000" dirty="0"/>
              <a:t>for the Standard Library“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Who attend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Short list of people involved into </a:t>
            </a:r>
            <a:r>
              <a:rPr lang="en-US" sz="2400" dirty="0" err="1" smtClean="0"/>
              <a:t>CppCon</a:t>
            </a:r>
            <a:endParaRPr lang="en-US" sz="2400" dirty="0" smtClean="0"/>
          </a:p>
          <a:p>
            <a:pPr lvl="1"/>
            <a:r>
              <a:rPr lang="en-US" sz="1800" dirty="0" err="1" smtClean="0"/>
              <a:t>Bjarne</a:t>
            </a:r>
            <a:r>
              <a:rPr lang="en-US" sz="1800" dirty="0" smtClean="0"/>
              <a:t> </a:t>
            </a:r>
            <a:r>
              <a:rPr lang="en-US" sz="1800" dirty="0" err="1" smtClean="0"/>
              <a:t>Stroustrup</a:t>
            </a:r>
            <a:endParaRPr lang="en-US" sz="1800" dirty="0" smtClean="0"/>
          </a:p>
          <a:p>
            <a:pPr lvl="1"/>
            <a:r>
              <a:rPr lang="en-US" sz="1800" dirty="0" smtClean="0"/>
              <a:t>Herb Sutter</a:t>
            </a:r>
          </a:p>
          <a:p>
            <a:pPr lvl="1"/>
            <a:r>
              <a:rPr lang="en-US" sz="1800" dirty="0" smtClean="0"/>
              <a:t>Chandler </a:t>
            </a:r>
            <a:r>
              <a:rPr lang="en-US" sz="1800" dirty="0" err="1" smtClean="0"/>
              <a:t>Carruth</a:t>
            </a:r>
            <a:endParaRPr lang="en-US" sz="1800" dirty="0" smtClean="0"/>
          </a:p>
          <a:p>
            <a:pPr lvl="1"/>
            <a:r>
              <a:rPr lang="en-US" sz="1800" dirty="0" smtClean="0"/>
              <a:t>Andrei </a:t>
            </a:r>
            <a:r>
              <a:rPr lang="en-US" sz="1800" dirty="0" err="1" smtClean="0"/>
              <a:t>Alexandrescu</a:t>
            </a:r>
            <a:endParaRPr lang="en-US" sz="1800" dirty="0" smtClean="0"/>
          </a:p>
          <a:p>
            <a:pPr lvl="1"/>
            <a:r>
              <a:rPr lang="en-US" sz="1800" dirty="0" smtClean="0"/>
              <a:t>Many more… (isocpp.org and C++ committee)</a:t>
            </a:r>
            <a:endParaRPr lang="en-US" sz="1800" dirty="0"/>
          </a:p>
        </p:txBody>
      </p:sp>
      <p:pic>
        <p:nvPicPr>
          <p:cNvPr id="6146" name="Picture 2" descr="https://sec.ch9.ms/ch9/8a6e/5cea8588-36d1-46e9-a90f-3deec57a8a6e/GrilltheCommittee_Cust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7" y="1333964"/>
            <a:ext cx="4997919" cy="28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Let’s start</a:t>
            </a:r>
            <a:endParaRPr lang="en-US" b="1" u="sng" dirty="0"/>
          </a:p>
        </p:txBody>
      </p:sp>
      <p:pic>
        <p:nvPicPr>
          <p:cNvPr id="5" name="Picture 2" descr="https://scontent-hkg3-1.xx.fbcdn.net/hphotos-xta1/t31.0-8/12141018_415447405319285_1370031029563919950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90" y="1825625"/>
            <a:ext cx="69028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3088</Words>
  <Application>Microsoft Office PowerPoint</Application>
  <PresentationFormat>Widescreen</PresentationFormat>
  <Paragraphs>647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Office Theme</vt:lpstr>
      <vt:lpstr>PowerPoint Presentation</vt:lpstr>
      <vt:lpstr>What is CppCon?</vt:lpstr>
      <vt:lpstr>Main conferences in 2013</vt:lpstr>
      <vt:lpstr>About CppCon</vt:lpstr>
      <vt:lpstr>Conferences motivations</vt:lpstr>
      <vt:lpstr>Program</vt:lpstr>
      <vt:lpstr>PowerPoint Presentation</vt:lpstr>
      <vt:lpstr>Who attend CppCon?</vt:lpstr>
      <vt:lpstr>Let’s start</vt:lpstr>
      <vt:lpstr>The problem and the opportunity</vt:lpstr>
      <vt:lpstr>The problem and the opportunity</vt:lpstr>
      <vt:lpstr>A smaller, simpler C++</vt:lpstr>
      <vt:lpstr>What is not GSL</vt:lpstr>
      <vt:lpstr>GSL goals</vt:lpstr>
      <vt:lpstr>Example (github.com/isocpp/CppCoreGuidelines)</vt:lpstr>
      <vt:lpstr>Example (github.com/isocpp/CppCoreGuidelines)</vt:lpstr>
      <vt:lpstr>Example (github.com/isocpp/CppCoreGuidelines)</vt:lpstr>
      <vt:lpstr>Extend language with a few abstractions</vt:lpstr>
      <vt:lpstr>Example of GSL feature : owner</vt:lpstr>
      <vt:lpstr>Example of GSL feature : owner</vt:lpstr>
      <vt:lpstr>Writing Good C++14… by default</vt:lpstr>
      <vt:lpstr>Writing Good C++14… by default</vt:lpstr>
      <vt:lpstr>Writing Good C++14… by default</vt:lpstr>
      <vt:lpstr>Writing Good C++14… by default</vt:lpstr>
      <vt:lpstr>Break</vt:lpstr>
      <vt:lpstr>Break</vt:lpstr>
      <vt:lpstr>Evolving array_view for safer code</vt:lpstr>
      <vt:lpstr>array_view&lt; ValueType, Extents… &gt;</vt:lpstr>
      <vt:lpstr>Safety Features</vt:lpstr>
      <vt:lpstr>Array_view application</vt:lpstr>
      <vt:lpstr>string_view&lt; CharType, Extent &gt;</vt:lpstr>
      <vt:lpstr>String_view application</vt:lpstr>
      <vt:lpstr>Performance</vt:lpstr>
      <vt:lpstr>Break</vt:lpstr>
      <vt:lpstr>Ranges</vt:lpstr>
      <vt:lpstr>Ranges: iota </vt:lpstr>
      <vt:lpstr>Goal of Eric Niebler KeyNote</vt:lpstr>
      <vt:lpstr>PowerPoint Presentation</vt:lpstr>
      <vt:lpstr>Ranges: Group Dates into Months</vt:lpstr>
      <vt:lpstr>Ranges: Group Months into Weeks</vt:lpstr>
      <vt:lpstr>Ranges</vt:lpstr>
      <vt:lpstr>Working Group 21 (WG21): ISO C++ Committee</vt:lpstr>
      <vt:lpstr>WG21: Subgroups And Study Groups</vt:lpstr>
      <vt:lpstr>WG21: Basic Flow</vt:lpstr>
      <vt:lpstr>WG21</vt:lpstr>
      <vt:lpstr>Birth of the Study Group 14</vt:lpstr>
      <vt:lpstr>SG14: Goals and Scopes</vt:lpstr>
      <vt:lpstr>SG14: Focus</vt:lpstr>
      <vt:lpstr>SG14: Focus</vt:lpstr>
      <vt:lpstr>SG14: Current Effort</vt:lpstr>
      <vt:lpstr>SG14: Related Work (with other SG)</vt:lpstr>
      <vt:lpstr>Break</vt:lpstr>
      <vt:lpstr>Declarative Control Flow</vt:lpstr>
      <vt:lpstr>Declarative Control Flow</vt:lpstr>
      <vt:lpstr>Declarative Control Flow</vt:lpstr>
      <vt:lpstr>Declarative Control Flow</vt:lpstr>
      <vt:lpstr>Declarative Control Flow</vt:lpstr>
      <vt:lpstr>Break</vt:lpstr>
      <vt:lpstr>Break</vt:lpstr>
      <vt:lpstr>Break</vt:lpstr>
      <vt:lpstr>Break</vt:lpstr>
      <vt:lpstr>Coroutine</vt:lpstr>
      <vt:lpstr>Coroutine classification</vt:lpstr>
      <vt:lpstr>Coroutine: Synchronous call</vt:lpstr>
      <vt:lpstr>Coroutine: Async call</vt:lpstr>
      <vt:lpstr>Coroutine: Coroutine call</vt:lpstr>
      <vt:lpstr>Coroutine: What about perf</vt:lpstr>
      <vt:lpstr>Coroutine: Stackless resumable function</vt:lpstr>
      <vt:lpstr>Lock Free Programming: Another training?</vt:lpstr>
      <vt:lpstr>Tuning C++: Benchmarking</vt:lpstr>
      <vt:lpstr>C++17 and beyond (Updated March 2016)</vt:lpstr>
      <vt:lpstr>C++17: Very-likely to come</vt:lpstr>
      <vt:lpstr>C++17: Very-likely to come</vt:lpstr>
      <vt:lpstr>C++17 And beyond</vt:lpstr>
      <vt:lpstr>The End</vt:lpstr>
      <vt:lpstr>Top 5 recommended lectures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328</cp:revision>
  <dcterms:created xsi:type="dcterms:W3CDTF">2016-02-27T14:00:11Z</dcterms:created>
  <dcterms:modified xsi:type="dcterms:W3CDTF">2016-03-13T18:53:00Z</dcterms:modified>
</cp:coreProperties>
</file>